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62" r:id="rId3"/>
    <p:sldId id="277" r:id="rId4"/>
    <p:sldId id="263" r:id="rId5"/>
    <p:sldId id="257" r:id="rId6"/>
    <p:sldId id="258" r:id="rId7"/>
    <p:sldId id="261" r:id="rId8"/>
    <p:sldId id="259" r:id="rId9"/>
    <p:sldId id="260" r:id="rId10"/>
    <p:sldId id="274" r:id="rId11"/>
    <p:sldId id="265" r:id="rId12"/>
    <p:sldId id="267" r:id="rId13"/>
    <p:sldId id="266" r:id="rId14"/>
    <p:sldId id="268" r:id="rId15"/>
    <p:sldId id="270" r:id="rId16"/>
    <p:sldId id="269" r:id="rId17"/>
    <p:sldId id="271" r:id="rId18"/>
    <p:sldId id="272" r:id="rId19"/>
    <p:sldId id="280" r:id="rId20"/>
    <p:sldId id="276" r:id="rId21"/>
    <p:sldId id="281" r:id="rId22"/>
    <p:sldId id="286" r:id="rId23"/>
    <p:sldId id="285" r:id="rId24"/>
    <p:sldId id="292" r:id="rId25"/>
    <p:sldId id="283" r:id="rId26"/>
    <p:sldId id="284" r:id="rId27"/>
    <p:sldId id="288" r:id="rId28"/>
    <p:sldId id="289" r:id="rId29"/>
    <p:sldId id="287" r:id="rId30"/>
    <p:sldId id="290" r:id="rId31"/>
    <p:sldId id="297" r:id="rId32"/>
    <p:sldId id="293" r:id="rId33"/>
    <p:sldId id="294" r:id="rId34"/>
    <p:sldId id="295" r:id="rId35"/>
    <p:sldId id="296" r:id="rId36"/>
    <p:sldId id="29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67"/>
    <p:restoredTop sz="96327"/>
  </p:normalViewPr>
  <p:slideViewPr>
    <p:cSldViewPr snapToGrid="0" snapToObjects="1">
      <p:cViewPr varScale="1">
        <p:scale>
          <a:sx n="153" d="100"/>
          <a:sy n="153" d="100"/>
        </p:scale>
        <p:origin x="200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B908D-1597-574E-A23F-AB8EA5A0E6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CF86C8-0AEC-AB4E-BEB7-46D730C424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53ED8F-BAAD-6A42-BD18-33C79CFBA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80636-AB2A-5148-BD60-ADA5B5953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DB84A-A705-DB4F-ABD8-C3E381524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100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128F9-BB43-C943-8C02-3B3F96966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10BB6-F26B-6345-A2C9-B8D67B6B26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5DD1A-4618-1245-9C16-FC50105AE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7848F-8619-AF4F-B7B7-B3DC39CBA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F849D0-0BA6-E944-9D99-90E39FAB9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000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F9CD6C-7DDC-E242-8253-DE8618C854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5E1926-BE63-D642-B765-06B0DD0B84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0B07F-F8DD-834E-A97E-26D707C05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4C211-B0DC-6448-A1BE-1E5FD0587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BD652-FCC2-0B4C-9AEA-88C44E548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75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01416-D92C-2148-B51E-69DE8248A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93084-D87B-7644-9232-11147C9BC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962AD-7827-DE46-98FF-4D7067BBC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76E02-45ED-DD46-95A0-B5E666D1A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CD61B-73EF-AC4C-BDE3-D32D354AE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123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BE728-60A1-E742-8F80-490C45619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C314A-9F61-314B-A648-93D188240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D8BF4-A3FF-0C4A-B922-409F1841B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23EE9-5E5B-CD42-BAB5-F85C3559A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C65A0-4A2E-624D-AB85-41F141547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64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0AE25-2B66-D946-A6E5-532BC7139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83394-C288-9942-BDB5-04091289E7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8514F1-F506-D24F-BD1B-F2011A0DED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5E7719-0933-3D4B-A163-F5929A3CF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4FC58-DF24-0744-A977-F3A03FDDB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F5B3E-63F0-5E4D-B818-08F50ADF4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0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0D2BA-46EE-DA4D-B772-219569521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D25DC-21D9-C14C-A5E1-C92DC6AE3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E8E66E-11AD-E948-8DC8-11AE32B237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F2731F-8CDE-7246-8D59-C392349025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AA4078-0E21-8742-BD5A-E464A51AFF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846E8C-86CD-2F45-967D-E153893DF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228DEB-A1F9-7841-A370-10F0D90CF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C461F3-AFD9-C94B-8C19-8A9BB1B4D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23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B6FC1-6E85-0B4F-A873-CC592A7B9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82456F-C944-9641-B19E-C54EEDEE1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D9961D-5788-444C-9814-EE4E92084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F018F4-03C8-9749-AA19-02A404ACA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475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05D509-D7F6-6A46-BFB9-BDA22915C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66D318-B261-DE4E-A543-808D9BFBB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59666C-EFDE-7C4E-8271-27730B967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119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157B9-1A0F-3E4A-954D-DEF43BF0B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C3C46-2C7C-2A40-9245-37292C193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CADA7-89D5-BE4B-8FDF-5AD9FEAB7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1BB0AD-4E6A-0A47-A4AB-556D36BDC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B69C4-01D6-B640-B38D-F4A9343C8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4EB387-9EE4-3841-B5B0-209E18E3A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925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0DC21-B303-F74D-99A6-3191E0D1B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8E861A-1556-8848-A9E9-0CCEA23F6E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3344A5-5F89-0842-83B3-3A927118A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B05CB6-1F93-7D43-81A0-D6CC4EEB1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6542C8-6307-3747-A94A-12065E73F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D035D-412E-BA44-90DF-A1C37146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242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B567D4-DE49-ED44-87C1-A48D70579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DE8F3-3923-9F4A-BBB9-0C45C04EA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67E3C-7B0E-0242-AF5C-A477116F04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8/1/20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74733-2A23-E047-8D6A-1AFFDA31B4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83199-8C00-6B42-BE9F-A83BF274BC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214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maquah.net/race/codes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opendata.minneapolismn.gov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2.minneapolismn.gov/census/2010/census_2010#top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maquah.net/race/code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DA6DA-DCE6-F049-AD5B-7F46874C8B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19FF59-E9A0-5D47-B651-05CB5A0D11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B6EAEC4D-18FE-6B41-ADC6-9A5238DBD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44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17CCD-06C9-B140-A0E1-33BDDB06F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D54ACA-5D2E-8C4E-8876-9F2D2961272A}"/>
              </a:ext>
            </a:extLst>
          </p:cNvPr>
          <p:cNvSpPr txBox="1"/>
          <p:nvPr/>
        </p:nvSpPr>
        <p:spPr>
          <a:xfrm>
            <a:off x="4009767" y="1321356"/>
            <a:ext cx="417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https://www.maquah.net/race/codes.html</a:t>
            </a:r>
            <a:endParaRPr lang="en-US" dirty="0"/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F5E0817-2DE5-1446-AB28-3E7FA286B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622" y="1926406"/>
            <a:ext cx="4352290" cy="444315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2C0039-E289-8E4D-96E0-08B49BA785BD}"/>
              </a:ext>
            </a:extLst>
          </p:cNvPr>
          <p:cNvCxnSpPr>
            <a:cxnSpLocks/>
          </p:cNvCxnSpPr>
          <p:nvPr/>
        </p:nvCxnSpPr>
        <p:spPr>
          <a:xfrm flipH="1" flipV="1">
            <a:off x="3004458" y="2792186"/>
            <a:ext cx="5543549" cy="881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B7AF52F-08DF-BE48-A621-567009BF3260}"/>
              </a:ext>
            </a:extLst>
          </p:cNvPr>
          <p:cNvCxnSpPr>
            <a:cxnSpLocks/>
          </p:cNvCxnSpPr>
          <p:nvPr/>
        </p:nvCxnSpPr>
        <p:spPr>
          <a:xfrm flipH="1">
            <a:off x="3192236" y="3673929"/>
            <a:ext cx="5355771" cy="2032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E4FB66C-A9D4-F145-BB5D-3FB7E496A58B}"/>
              </a:ext>
            </a:extLst>
          </p:cNvPr>
          <p:cNvSpPr txBox="1"/>
          <p:nvPr/>
        </p:nvSpPr>
        <p:spPr>
          <a:xfrm>
            <a:off x="8548007" y="3212264"/>
            <a:ext cx="2805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Classifying different crimes as Violent vs. Non-Violent and pairing with ”Offense”</a:t>
            </a:r>
          </a:p>
        </p:txBody>
      </p:sp>
    </p:spTree>
    <p:extLst>
      <p:ext uri="{BB962C8B-B14F-4D97-AF65-F5344CB8AC3E}">
        <p14:creationId xmlns:p14="http://schemas.microsoft.com/office/powerpoint/2010/main" val="1343961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view of a city&#10;&#10;Description automatically generated">
            <a:extLst>
              <a:ext uri="{FF2B5EF4-FFF2-40B4-BE49-F238E27FC236}">
                <a16:creationId xmlns:a16="http://schemas.microsoft.com/office/drawing/2014/main" id="{2085EC7E-1735-D545-BDA1-FA257ADEC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98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17CCD-06C9-B140-A0E1-33BDDB06F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CLEANING</a:t>
            </a:r>
          </a:p>
        </p:txBody>
      </p:sp>
      <p:pic>
        <p:nvPicPr>
          <p:cNvPr id="5" name="Picture 4" descr="A close up of a newspaper&#10;&#10;Description automatically generated">
            <a:extLst>
              <a:ext uri="{FF2B5EF4-FFF2-40B4-BE49-F238E27FC236}">
                <a16:creationId xmlns:a16="http://schemas.microsoft.com/office/drawing/2014/main" id="{8441858D-27C5-7542-9DBC-5E2E2B513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88" y="1690688"/>
            <a:ext cx="5631442" cy="425291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889D90-4B6D-DD4D-BD07-C6E3DA305C69}"/>
              </a:ext>
            </a:extLst>
          </p:cNvPr>
          <p:cNvCxnSpPr>
            <a:cxnSpLocks/>
          </p:cNvCxnSpPr>
          <p:nvPr/>
        </p:nvCxnSpPr>
        <p:spPr>
          <a:xfrm flipH="1" flipV="1">
            <a:off x="6259330" y="2532650"/>
            <a:ext cx="1924550" cy="951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42AE860-BD7D-E747-8609-266C11DC04B0}"/>
              </a:ext>
            </a:extLst>
          </p:cNvPr>
          <p:cNvSpPr/>
          <p:nvPr/>
        </p:nvSpPr>
        <p:spPr>
          <a:xfrm>
            <a:off x="627888" y="1938052"/>
            <a:ext cx="5580888" cy="11891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468AC8-288F-8D41-9650-256B67392A38}"/>
              </a:ext>
            </a:extLst>
          </p:cNvPr>
          <p:cNvSpPr/>
          <p:nvPr/>
        </p:nvSpPr>
        <p:spPr>
          <a:xfrm>
            <a:off x="653165" y="4279392"/>
            <a:ext cx="5580888" cy="704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53D602-AB38-3746-8D26-8533413BC543}"/>
              </a:ext>
            </a:extLst>
          </p:cNvPr>
          <p:cNvCxnSpPr>
            <a:cxnSpLocks/>
          </p:cNvCxnSpPr>
          <p:nvPr/>
        </p:nvCxnSpPr>
        <p:spPr>
          <a:xfrm flipH="1">
            <a:off x="6284607" y="3484103"/>
            <a:ext cx="1899273" cy="1115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C46FC63-335E-9243-AD50-BCA860553E40}"/>
              </a:ext>
            </a:extLst>
          </p:cNvPr>
          <p:cNvSpPr txBox="1"/>
          <p:nvPr/>
        </p:nvSpPr>
        <p:spPr>
          <a:xfrm>
            <a:off x="8321040" y="3160937"/>
            <a:ext cx="2368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Renamed and strip white space</a:t>
            </a:r>
            <a:r>
              <a:rPr lang="en-US" u="sng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357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17CCD-06C9-B140-A0E1-33BDDB06F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CLEANING</a:t>
            </a:r>
          </a:p>
        </p:txBody>
      </p:sp>
      <p:pic>
        <p:nvPicPr>
          <p:cNvPr id="5" name="Picture 4" descr="A close up of a newspaper&#10;&#10;Description automatically generated">
            <a:extLst>
              <a:ext uri="{FF2B5EF4-FFF2-40B4-BE49-F238E27FC236}">
                <a16:creationId xmlns:a16="http://schemas.microsoft.com/office/drawing/2014/main" id="{8441858D-27C5-7542-9DBC-5E2E2B513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88" y="1690688"/>
            <a:ext cx="5631442" cy="425291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889D90-4B6D-DD4D-BD07-C6E3DA305C69}"/>
              </a:ext>
            </a:extLst>
          </p:cNvPr>
          <p:cNvCxnSpPr>
            <a:cxnSpLocks/>
          </p:cNvCxnSpPr>
          <p:nvPr/>
        </p:nvCxnSpPr>
        <p:spPr>
          <a:xfrm flipH="1" flipV="1">
            <a:off x="6259330" y="3785616"/>
            <a:ext cx="2323838" cy="502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42AE860-BD7D-E747-8609-266C11DC04B0}"/>
              </a:ext>
            </a:extLst>
          </p:cNvPr>
          <p:cNvSpPr/>
          <p:nvPr/>
        </p:nvSpPr>
        <p:spPr>
          <a:xfrm>
            <a:off x="627888" y="3355848"/>
            <a:ext cx="5580888" cy="9326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468AC8-288F-8D41-9650-256B67392A38}"/>
              </a:ext>
            </a:extLst>
          </p:cNvPr>
          <p:cNvSpPr/>
          <p:nvPr/>
        </p:nvSpPr>
        <p:spPr>
          <a:xfrm>
            <a:off x="627888" y="4983480"/>
            <a:ext cx="5580888" cy="9509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53D602-AB38-3746-8D26-8533413BC543}"/>
              </a:ext>
            </a:extLst>
          </p:cNvPr>
          <p:cNvCxnSpPr>
            <a:cxnSpLocks/>
          </p:cNvCxnSpPr>
          <p:nvPr/>
        </p:nvCxnSpPr>
        <p:spPr>
          <a:xfrm flipH="1">
            <a:off x="6259330" y="4288536"/>
            <a:ext cx="2323838" cy="1213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C46FC63-335E-9243-AD50-BCA860553E40}"/>
              </a:ext>
            </a:extLst>
          </p:cNvPr>
          <p:cNvSpPr txBox="1"/>
          <p:nvPr/>
        </p:nvSpPr>
        <p:spPr>
          <a:xfrm>
            <a:off x="8762783" y="3429000"/>
            <a:ext cx="32570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Property Types included</a:t>
            </a:r>
            <a:r>
              <a:rPr lang="en-US" dirty="0"/>
              <a:t>:</a:t>
            </a:r>
          </a:p>
          <a:p>
            <a:r>
              <a:rPr lang="en-US" dirty="0"/>
              <a:t>Apartment Buildings</a:t>
            </a:r>
          </a:p>
          <a:p>
            <a:r>
              <a:rPr lang="en-US" dirty="0"/>
              <a:t>Industrial Buildings</a:t>
            </a:r>
          </a:p>
          <a:p>
            <a:r>
              <a:rPr lang="en-US" dirty="0"/>
              <a:t>Commercial Buildings</a:t>
            </a:r>
          </a:p>
          <a:p>
            <a:r>
              <a:rPr lang="en-US" dirty="0"/>
              <a:t>Vacant Land (Building Value = 0)</a:t>
            </a:r>
          </a:p>
        </p:txBody>
      </p:sp>
    </p:spTree>
    <p:extLst>
      <p:ext uri="{BB962C8B-B14F-4D97-AF65-F5344CB8AC3E}">
        <p14:creationId xmlns:p14="http://schemas.microsoft.com/office/powerpoint/2010/main" val="3667030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17CCD-06C9-B140-A0E1-33BDDB06F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CLEANING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1BDB0A-BDA2-E947-A037-04B37866BA23}"/>
              </a:ext>
            </a:extLst>
          </p:cNvPr>
          <p:cNvSpPr txBox="1"/>
          <p:nvPr/>
        </p:nvSpPr>
        <p:spPr>
          <a:xfrm>
            <a:off x="4687824" y="1204589"/>
            <a:ext cx="281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Getting What We Need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96EC5573-C9F6-9C46-8AC5-1627AC34F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265" y="1571502"/>
            <a:ext cx="624621" cy="668345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02F5AF-1E2F-6D42-A281-38D3AE104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2024963"/>
            <a:ext cx="7061542" cy="2373301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6B4145-92C5-5044-9DEF-8B93230BD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153" y="4953498"/>
            <a:ext cx="4663694" cy="1523781"/>
          </a:xfrm>
          <a:prstGeom prst="rect">
            <a:avLst/>
          </a:prstGeo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6CD5BF-8F55-0242-8C69-5A136A500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8690" y="2539000"/>
            <a:ext cx="3991443" cy="1045769"/>
          </a:xfrm>
          <a:prstGeom prst="rect">
            <a:avLst/>
          </a:prstGeom>
        </p:spPr>
      </p:pic>
      <p:sp>
        <p:nvSpPr>
          <p:cNvPr id="19" name="Down Arrow 18">
            <a:extLst>
              <a:ext uri="{FF2B5EF4-FFF2-40B4-BE49-F238E27FC236}">
                <a16:creationId xmlns:a16="http://schemas.microsoft.com/office/drawing/2014/main" id="{6AD0DD60-E1E4-AF49-9A70-CC3A104A29D0}"/>
              </a:ext>
            </a:extLst>
          </p:cNvPr>
          <p:cNvSpPr/>
          <p:nvPr/>
        </p:nvSpPr>
        <p:spPr>
          <a:xfrm rot="1640686">
            <a:off x="7938433" y="4212757"/>
            <a:ext cx="417576" cy="4143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BCE0E2-9439-634E-8C95-5A46EF5601CD}"/>
              </a:ext>
            </a:extLst>
          </p:cNvPr>
          <p:cNvSpPr txBox="1"/>
          <p:nvPr/>
        </p:nvSpPr>
        <p:spPr>
          <a:xfrm>
            <a:off x="7259662" y="3273787"/>
            <a:ext cx="24414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Combine all </a:t>
            </a:r>
          </a:p>
          <a:p>
            <a:r>
              <a:rPr lang="en-US" sz="1100" dirty="0"/>
              <a:t>Data Frames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3F32F43C-14F4-2E41-887B-F7FBD62D9478}"/>
              </a:ext>
            </a:extLst>
          </p:cNvPr>
          <p:cNvSpPr/>
          <p:nvPr/>
        </p:nvSpPr>
        <p:spPr>
          <a:xfrm rot="16200000">
            <a:off x="7502572" y="2824349"/>
            <a:ext cx="417576" cy="4143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D3BB71-934E-1D42-B6E1-3C19B9E8846D}"/>
              </a:ext>
            </a:extLst>
          </p:cNvPr>
          <p:cNvSpPr txBox="1"/>
          <p:nvPr/>
        </p:nvSpPr>
        <p:spPr>
          <a:xfrm>
            <a:off x="8354568" y="4259908"/>
            <a:ext cx="24414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Grab only values we want</a:t>
            </a:r>
          </a:p>
        </p:txBody>
      </p:sp>
    </p:spTree>
    <p:extLst>
      <p:ext uri="{BB962C8B-B14F-4D97-AF65-F5344CB8AC3E}">
        <p14:creationId xmlns:p14="http://schemas.microsoft.com/office/powerpoint/2010/main" val="359210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17CCD-06C9-B140-A0E1-33BDDB06F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CLEANING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1BDB0A-BDA2-E947-A037-04B37866BA23}"/>
              </a:ext>
            </a:extLst>
          </p:cNvPr>
          <p:cNvSpPr txBox="1"/>
          <p:nvPr/>
        </p:nvSpPr>
        <p:spPr>
          <a:xfrm>
            <a:off x="4687824" y="1204589"/>
            <a:ext cx="281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Getting What We Need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96EC5573-C9F6-9C46-8AC5-1627AC34F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265" y="1571502"/>
            <a:ext cx="624621" cy="668345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48756AC0-8D5F-DE4C-9B98-0CE01185D5EE}"/>
              </a:ext>
            </a:extLst>
          </p:cNvPr>
          <p:cNvSpPr/>
          <p:nvPr/>
        </p:nvSpPr>
        <p:spPr>
          <a:xfrm>
            <a:off x="4513381" y="4600358"/>
            <a:ext cx="348886" cy="4297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9944190-91B1-2A49-B2E3-8D100770B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557" y="2178302"/>
            <a:ext cx="4178300" cy="23241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E1E2A3-CEFE-D54B-8D3D-E0D4673E3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197" y="5085484"/>
            <a:ext cx="6624629" cy="16033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3BC053-57D1-484F-863F-E68F2B502587}"/>
              </a:ext>
            </a:extLst>
          </p:cNvPr>
          <p:cNvSpPr txBox="1"/>
          <p:nvPr/>
        </p:nvSpPr>
        <p:spPr>
          <a:xfrm>
            <a:off x="4899990" y="4534585"/>
            <a:ext cx="2465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Combine UCR Code Data with Police Data</a:t>
            </a:r>
          </a:p>
        </p:txBody>
      </p:sp>
    </p:spTree>
    <p:extLst>
      <p:ext uri="{BB962C8B-B14F-4D97-AF65-F5344CB8AC3E}">
        <p14:creationId xmlns:p14="http://schemas.microsoft.com/office/powerpoint/2010/main" val="3628410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17CCD-06C9-B140-A0E1-33BDDB06F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CLEANING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1BDB0A-BDA2-E947-A037-04B37866BA23}"/>
              </a:ext>
            </a:extLst>
          </p:cNvPr>
          <p:cNvSpPr txBox="1"/>
          <p:nvPr/>
        </p:nvSpPr>
        <p:spPr>
          <a:xfrm>
            <a:off x="4687824" y="1204589"/>
            <a:ext cx="281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Getting What We Need</a:t>
            </a: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48756AC0-8D5F-DE4C-9B98-0CE01185D5EE}"/>
              </a:ext>
            </a:extLst>
          </p:cNvPr>
          <p:cNvSpPr/>
          <p:nvPr/>
        </p:nvSpPr>
        <p:spPr>
          <a:xfrm>
            <a:off x="4513381" y="4618736"/>
            <a:ext cx="348886" cy="4297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B8E63167-8930-8849-859B-35B494B70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515" y="1573921"/>
            <a:ext cx="604969" cy="6683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BD8C29-CDFA-1049-8B89-EA7594E71D26}"/>
              </a:ext>
            </a:extLst>
          </p:cNvPr>
          <p:cNvSpPr txBox="1"/>
          <p:nvPr/>
        </p:nvSpPr>
        <p:spPr>
          <a:xfrm>
            <a:off x="4207763" y="2242267"/>
            <a:ext cx="3776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Combine all data and grab only what we need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C4C72C-C2D9-5C4D-AF6C-0CE42C8C3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655" y="2737734"/>
            <a:ext cx="7411720" cy="375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34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17CCD-06C9-B140-A0E1-33BDDB06F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CLEANING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B8E63167-8930-8849-859B-35B494B70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245" y="1550604"/>
            <a:ext cx="604969" cy="668346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1E4E3B-D5A1-8643-98CD-7E3B0F0E7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12" y="2989918"/>
            <a:ext cx="10094976" cy="3502957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405980C8-9000-D44F-BDBD-58E3EE7A7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672" y="1539500"/>
            <a:ext cx="635000" cy="679450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32E3DD95-BE4E-7043-913C-DE86190EA487}"/>
              </a:ext>
            </a:extLst>
          </p:cNvPr>
          <p:cNvSpPr/>
          <p:nvPr/>
        </p:nvSpPr>
        <p:spPr>
          <a:xfrm>
            <a:off x="5742432" y="1690688"/>
            <a:ext cx="283464" cy="1655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C78AEE44-A3FC-FF45-9BB2-71726D086DF2}"/>
              </a:ext>
            </a:extLst>
          </p:cNvPr>
          <p:cNvSpPr/>
          <p:nvPr/>
        </p:nvSpPr>
        <p:spPr>
          <a:xfrm rot="10800000">
            <a:off x="5742432" y="1856232"/>
            <a:ext cx="283464" cy="1655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6BC997-63F5-3845-86A7-504AF91AA406}"/>
              </a:ext>
            </a:extLst>
          </p:cNvPr>
          <p:cNvSpPr txBox="1"/>
          <p:nvPr/>
        </p:nvSpPr>
        <p:spPr>
          <a:xfrm>
            <a:off x="2740660" y="2333689"/>
            <a:ext cx="705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Grouping by Neighborhood to get Median Values and Crime Totals</a:t>
            </a:r>
          </a:p>
        </p:txBody>
      </p:sp>
    </p:spTree>
    <p:extLst>
      <p:ext uri="{BB962C8B-B14F-4D97-AF65-F5344CB8AC3E}">
        <p14:creationId xmlns:p14="http://schemas.microsoft.com/office/powerpoint/2010/main" val="1251536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17CCD-06C9-B140-A0E1-33BDDB06F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CLEANING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B8E63167-8930-8849-859B-35B494B70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245" y="1550604"/>
            <a:ext cx="604969" cy="668346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1E4E3B-D5A1-8643-98CD-7E3B0F0E7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12" y="2989918"/>
            <a:ext cx="10094976" cy="3502957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405980C8-9000-D44F-BDBD-58E3EE7A7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672" y="1539500"/>
            <a:ext cx="635000" cy="679450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32E3DD95-BE4E-7043-913C-DE86190EA487}"/>
              </a:ext>
            </a:extLst>
          </p:cNvPr>
          <p:cNvSpPr/>
          <p:nvPr/>
        </p:nvSpPr>
        <p:spPr>
          <a:xfrm>
            <a:off x="5742432" y="1690688"/>
            <a:ext cx="283464" cy="1655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C78AEE44-A3FC-FF45-9BB2-71726D086DF2}"/>
              </a:ext>
            </a:extLst>
          </p:cNvPr>
          <p:cNvSpPr/>
          <p:nvPr/>
        </p:nvSpPr>
        <p:spPr>
          <a:xfrm rot="10800000">
            <a:off x="5742432" y="1856232"/>
            <a:ext cx="283464" cy="1655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6BC997-63F5-3845-86A7-504AF91AA406}"/>
              </a:ext>
            </a:extLst>
          </p:cNvPr>
          <p:cNvSpPr txBox="1"/>
          <p:nvPr/>
        </p:nvSpPr>
        <p:spPr>
          <a:xfrm>
            <a:off x="2740660" y="2333689"/>
            <a:ext cx="705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Grouping by Neighborhood to get Median Values and Crime Totals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E502A7-43E2-424B-A5BD-967CF0D3320D}"/>
              </a:ext>
            </a:extLst>
          </p:cNvPr>
          <p:cNvSpPr/>
          <p:nvPr/>
        </p:nvSpPr>
        <p:spPr>
          <a:xfrm>
            <a:off x="6675120" y="2907792"/>
            <a:ext cx="4468368" cy="35850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E974509C-C006-6A4F-AEF5-B33AF46481AA}"/>
              </a:ext>
            </a:extLst>
          </p:cNvPr>
          <p:cNvSpPr/>
          <p:nvPr/>
        </p:nvSpPr>
        <p:spPr>
          <a:xfrm rot="5400000">
            <a:off x="10149840" y="2490500"/>
            <a:ext cx="420624" cy="127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2E4CC-8A99-0842-926C-53E6606C684F}"/>
              </a:ext>
            </a:extLst>
          </p:cNvPr>
          <p:cNvSpPr txBox="1"/>
          <p:nvPr/>
        </p:nvSpPr>
        <p:spPr>
          <a:xfrm>
            <a:off x="9396065" y="1669177"/>
            <a:ext cx="1801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Normalize data to get rates</a:t>
            </a:r>
          </a:p>
        </p:txBody>
      </p:sp>
    </p:spTree>
    <p:extLst>
      <p:ext uri="{BB962C8B-B14F-4D97-AF65-F5344CB8AC3E}">
        <p14:creationId xmlns:p14="http://schemas.microsoft.com/office/powerpoint/2010/main" val="579774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0B52B-D713-0F44-80FF-42D9FFDEA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green field&#10;&#10;Description automatically generated">
            <a:extLst>
              <a:ext uri="{FF2B5EF4-FFF2-40B4-BE49-F238E27FC236}">
                <a16:creationId xmlns:a16="http://schemas.microsoft.com/office/drawing/2014/main" id="{2443FDB3-EFFD-E649-B684-2F08EDC094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9FE78-AF70-5D4E-B057-F8011E4FC4B8}"/>
              </a:ext>
            </a:extLst>
          </p:cNvPr>
          <p:cNvSpPr txBox="1"/>
          <p:nvPr/>
        </p:nvSpPr>
        <p:spPr>
          <a:xfrm>
            <a:off x="2978704" y="859691"/>
            <a:ext cx="62345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venir Next" panose="020B0503020202020204" pitchFamily="34" charset="0"/>
              </a:rPr>
              <a:t>IMPORTANT DETAILS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730B80-3412-7743-A856-43DD2AAE2EA9}"/>
              </a:ext>
            </a:extLst>
          </p:cNvPr>
          <p:cNvSpPr txBox="1"/>
          <p:nvPr/>
        </p:nvSpPr>
        <p:spPr>
          <a:xfrm>
            <a:off x="1281684" y="3441680"/>
            <a:ext cx="96286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venir Next" panose="020B0503020202020204" pitchFamily="34" charset="0"/>
              </a:rPr>
              <a:t>+ ONLY FOCUSING ON RESIDENTIAL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Avenir Next" panose="020B0503020202020204" pitchFamily="34" charset="0"/>
              </a:rPr>
              <a:t>+ MEDIAN PROPERTY VALUES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Avenir Next" panose="020B0503020202020204" pitchFamily="34" charset="0"/>
              </a:rPr>
              <a:t>+ SUBJECTIVE NATURE OF VIOLENT/NON-VIOLENT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Avenir Next" panose="020B0503020202020204" pitchFamily="34" charset="0"/>
              </a:rPr>
              <a:t>&amp; PROPERTY TYPES TO EXCLUDE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Avenir Next" panose="020B0503020202020204" pitchFamily="34" charset="0"/>
              </a:rPr>
              <a:t>+ 2017-2019 DATA SET</a:t>
            </a:r>
          </a:p>
        </p:txBody>
      </p:sp>
    </p:spTree>
    <p:extLst>
      <p:ext uri="{BB962C8B-B14F-4D97-AF65-F5344CB8AC3E}">
        <p14:creationId xmlns:p14="http://schemas.microsoft.com/office/powerpoint/2010/main" val="3175455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DA718B-9E1A-DF43-94AB-8648D7317FEA}"/>
              </a:ext>
            </a:extLst>
          </p:cNvPr>
          <p:cNvSpPr txBox="1"/>
          <p:nvPr/>
        </p:nvSpPr>
        <p:spPr>
          <a:xfrm>
            <a:off x="4247388" y="4433042"/>
            <a:ext cx="36972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+mj-lt"/>
              </a:rPr>
              <a:t>RIGHT?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DECA5F48-90BF-294D-A167-2864703AC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"/>
            <a:ext cx="12188952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51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DC778-4A9F-D54A-902D-0383CEFB8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bird, tree&#10;&#10;Description automatically generated">
            <a:extLst>
              <a:ext uri="{FF2B5EF4-FFF2-40B4-BE49-F238E27FC236}">
                <a16:creationId xmlns:a16="http://schemas.microsoft.com/office/drawing/2014/main" id="{D3135D63-EDB5-DE40-9DF4-5BE0E28A35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3411289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ign in front of a mirror&#10;&#10;Description automatically generated">
            <a:extLst>
              <a:ext uri="{FF2B5EF4-FFF2-40B4-BE49-F238E27FC236}">
                <a16:creationId xmlns:a16="http://schemas.microsoft.com/office/drawing/2014/main" id="{4A9CF39F-64F8-1B4B-B160-E5BCE548D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76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17CCD-06C9-B140-A0E1-33BDDB06F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EXPLORATION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6BC997-63F5-3845-86A7-504AF91AA406}"/>
              </a:ext>
            </a:extLst>
          </p:cNvPr>
          <p:cNvSpPr txBox="1"/>
          <p:nvPr/>
        </p:nvSpPr>
        <p:spPr>
          <a:xfrm>
            <a:off x="1348406" y="2793672"/>
            <a:ext cx="94951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Understanding the data and looking for patterns..</a:t>
            </a:r>
          </a:p>
          <a:p>
            <a:pPr algn="ctr"/>
            <a:r>
              <a:rPr lang="en-US" sz="3200" dirty="0"/>
              <a:t>to answer questions</a:t>
            </a:r>
          </a:p>
        </p:txBody>
      </p:sp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DB7EABB4-66D1-504A-B0F9-0F1D17D44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538" y="1468109"/>
            <a:ext cx="899437" cy="121545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54F9A16-0F24-2C41-A2C7-113937E3C4C1}"/>
              </a:ext>
            </a:extLst>
          </p:cNvPr>
          <p:cNvSpPr/>
          <p:nvPr/>
        </p:nvSpPr>
        <p:spPr>
          <a:xfrm>
            <a:off x="2004390" y="4001571"/>
            <a:ext cx="883920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 crime rate a function of the median housing value?</a:t>
            </a:r>
          </a:p>
          <a:p>
            <a:pPr marR="0" lvl="0" algn="ctr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ctr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 there less crime in high property value neighborhoods?</a:t>
            </a:r>
          </a:p>
          <a:p>
            <a:pPr marR="0" lvl="0" algn="ctr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ctr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 there more crime in low property value neighborhoods?</a:t>
            </a:r>
          </a:p>
          <a:p>
            <a:pPr marR="0" lvl="0" algn="ctr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ctr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Does housing value have impact on the type of crime (violent vs non-violent crime)?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2516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17CCD-06C9-B140-A0E1-33BDDB06F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EXPLORATION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764F04-F016-4641-8E94-99EC24FFB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419" y="4460752"/>
            <a:ext cx="8103944" cy="22510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9147702-A59D-6D4D-9D73-3EFA7D7C4FE4}"/>
              </a:ext>
            </a:extLst>
          </p:cNvPr>
          <p:cNvSpPr/>
          <p:nvPr/>
        </p:nvSpPr>
        <p:spPr>
          <a:xfrm>
            <a:off x="1858617" y="1769164"/>
            <a:ext cx="5148470" cy="202758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C84F63F0-2F3E-A242-B209-321C203F463C}"/>
              </a:ext>
            </a:extLst>
          </p:cNvPr>
          <p:cNvSpPr/>
          <p:nvPr/>
        </p:nvSpPr>
        <p:spPr>
          <a:xfrm rot="20073513" flipH="1">
            <a:off x="1501913" y="3962563"/>
            <a:ext cx="1020417" cy="1100536"/>
          </a:xfrm>
          <a:prstGeom prst="arc">
            <a:avLst>
              <a:gd name="adj1" fmla="val 16200000"/>
              <a:gd name="adj2" fmla="val 4382411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341962-4092-F544-80AA-DC5A1B79FE21}"/>
              </a:ext>
            </a:extLst>
          </p:cNvPr>
          <p:cNvSpPr txBox="1"/>
          <p:nvPr/>
        </p:nvSpPr>
        <p:spPr>
          <a:xfrm rot="5400000">
            <a:off x="9780788" y="2437065"/>
            <a:ext cx="2368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/>
            </a:lvl1pPr>
          </a:lstStyle>
          <a:p>
            <a:r>
              <a:rPr lang="en-US" dirty="0"/>
              <a:t>2017 - 2019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7DE67B-E0E5-AB4E-B342-3DC0AF387C3C}"/>
              </a:ext>
            </a:extLst>
          </p:cNvPr>
          <p:cNvSpPr txBox="1"/>
          <p:nvPr/>
        </p:nvSpPr>
        <p:spPr>
          <a:xfrm>
            <a:off x="263931" y="4097332"/>
            <a:ext cx="1184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/>
            </a:lvl1pPr>
          </a:lstStyle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Looking for patterns: seasonality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83EF58-96D1-104D-8710-A08691543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090" y="1496909"/>
            <a:ext cx="9106602" cy="25296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F962F72-F463-304B-B4E0-2B6F315FE7A2}"/>
              </a:ext>
            </a:extLst>
          </p:cNvPr>
          <p:cNvSpPr/>
          <p:nvPr/>
        </p:nvSpPr>
        <p:spPr>
          <a:xfrm>
            <a:off x="1448361" y="1545022"/>
            <a:ext cx="5558726" cy="24066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892DE6-EB22-E240-9293-B3C2AC254324}"/>
              </a:ext>
            </a:extLst>
          </p:cNvPr>
          <p:cNvSpPr txBox="1"/>
          <p:nvPr/>
        </p:nvSpPr>
        <p:spPr>
          <a:xfrm>
            <a:off x="8552272" y="3814421"/>
            <a:ext cx="3390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 seems that there is less crime in higher value properties</a:t>
            </a:r>
          </a:p>
        </p:txBody>
      </p:sp>
    </p:spTree>
    <p:extLst>
      <p:ext uri="{BB962C8B-B14F-4D97-AF65-F5344CB8AC3E}">
        <p14:creationId xmlns:p14="http://schemas.microsoft.com/office/powerpoint/2010/main" val="2689965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person&#10;&#10;Description automatically generated">
            <a:extLst>
              <a:ext uri="{FF2B5EF4-FFF2-40B4-BE49-F238E27FC236}">
                <a16:creationId xmlns:a16="http://schemas.microsoft.com/office/drawing/2014/main" id="{FD7F3634-EE87-164A-AE25-01A61A88A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41" y="1418615"/>
            <a:ext cx="7229059" cy="481937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F0A6745-F212-8E4B-AAC7-05F7D9314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 EXPLORATION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982ABE-F182-674C-92D4-FBCD546CDAF3}"/>
              </a:ext>
            </a:extLst>
          </p:cNvPr>
          <p:cNvSpPr txBox="1"/>
          <p:nvPr/>
        </p:nvSpPr>
        <p:spPr>
          <a:xfrm>
            <a:off x="8514734" y="2644170"/>
            <a:ext cx="31362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/>
            </a:lvl1pPr>
          </a:lstStyle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Can the outliers tell us something about the data?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913DFE-51A0-1B44-8CE2-D4956CC8AE6C}"/>
              </a:ext>
            </a:extLst>
          </p:cNvPr>
          <p:cNvSpPr txBox="1"/>
          <p:nvPr/>
        </p:nvSpPr>
        <p:spPr>
          <a:xfrm>
            <a:off x="7743192" y="5548107"/>
            <a:ext cx="8707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2017: 86,837</a:t>
            </a:r>
          </a:p>
          <a:p>
            <a:r>
              <a:rPr lang="en-US" sz="1000" dirty="0"/>
              <a:t>2018: 86,995</a:t>
            </a:r>
          </a:p>
          <a:p>
            <a:r>
              <a:rPr lang="en-US" sz="1000" dirty="0"/>
              <a:t>2019: 87,046</a:t>
            </a:r>
          </a:p>
        </p:txBody>
      </p:sp>
    </p:spTree>
    <p:extLst>
      <p:ext uri="{BB962C8B-B14F-4D97-AF65-F5344CB8AC3E}">
        <p14:creationId xmlns:p14="http://schemas.microsoft.com/office/powerpoint/2010/main" val="1420959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17CCD-06C9-B140-A0E1-33BDDB06F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EXPLORATION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6BC997-63F5-3845-86A7-504AF91AA406}"/>
              </a:ext>
            </a:extLst>
          </p:cNvPr>
          <p:cNvSpPr txBox="1"/>
          <p:nvPr/>
        </p:nvSpPr>
        <p:spPr>
          <a:xfrm>
            <a:off x="5536100" y="3059723"/>
            <a:ext cx="58541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There appears to be less crime amid higher value properties…</a:t>
            </a:r>
          </a:p>
        </p:txBody>
      </p:sp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D6805D-1EC0-8D49-ADB1-6D112A321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20" y="1618495"/>
            <a:ext cx="4874380" cy="487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12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17CCD-06C9-B140-A0E1-33BDDB06F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EXPLORATION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6BC997-63F5-3845-86A7-504AF91AA406}"/>
              </a:ext>
            </a:extLst>
          </p:cNvPr>
          <p:cNvSpPr txBox="1"/>
          <p:nvPr/>
        </p:nvSpPr>
        <p:spPr>
          <a:xfrm>
            <a:off x="5536988" y="2267109"/>
            <a:ext cx="62417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/>
            </a:lvl1pPr>
          </a:lstStyle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…it also looks like the property value has an impact on the type of crime.</a:t>
            </a: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2EA336-BF10-BC4C-88F4-54E7816FD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52" y="2150547"/>
            <a:ext cx="5388709" cy="4041532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56CAA42-1A49-1048-96B7-B2EC61F80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402" y="3344327"/>
            <a:ext cx="2770946" cy="277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8123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measure, object, bunch, sitting&#10;&#10;Description automatically generated">
            <a:extLst>
              <a:ext uri="{FF2B5EF4-FFF2-40B4-BE49-F238E27FC236}">
                <a16:creationId xmlns:a16="http://schemas.microsoft.com/office/drawing/2014/main" id="{821D736E-201E-7441-B830-F19C397CFC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66531"/>
            <a:ext cx="9153939" cy="5943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3E7C4BF-BBDF-404F-9F71-E2CECE6A5931}"/>
              </a:ext>
            </a:extLst>
          </p:cNvPr>
          <p:cNvSpPr txBox="1"/>
          <p:nvPr/>
        </p:nvSpPr>
        <p:spPr>
          <a:xfrm>
            <a:off x="9153939" y="1928004"/>
            <a:ext cx="286845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/>
            </a:lvl1pPr>
          </a:lstStyle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What if we sort the Neighborhoods by its property value mean, and split them by year?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50EAB04D-520B-DE4D-AEEC-2AEDA8AFF2E3}"/>
              </a:ext>
            </a:extLst>
          </p:cNvPr>
          <p:cNvCxnSpPr/>
          <p:nvPr/>
        </p:nvCxnSpPr>
        <p:spPr>
          <a:xfrm rot="5400000">
            <a:off x="3036405" y="2718352"/>
            <a:ext cx="556591" cy="447260"/>
          </a:xfrm>
          <a:prstGeom prst="bentConnector3">
            <a:avLst/>
          </a:prstGeom>
          <a:ln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81177497-3F42-104B-AB03-D8156F1DEBC0}"/>
              </a:ext>
            </a:extLst>
          </p:cNvPr>
          <p:cNvCxnSpPr/>
          <p:nvPr/>
        </p:nvCxnSpPr>
        <p:spPr>
          <a:xfrm rot="16200000" flipH="1">
            <a:off x="2773018" y="2653747"/>
            <a:ext cx="596347" cy="258417"/>
          </a:xfrm>
          <a:prstGeom prst="bentConnector3">
            <a:avLst/>
          </a:prstGeom>
          <a:ln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F94D6ACD-F21D-1F45-B72A-9B0DB32B724F}"/>
              </a:ext>
            </a:extLst>
          </p:cNvPr>
          <p:cNvCxnSpPr>
            <a:cxnSpLocks/>
          </p:cNvCxnSpPr>
          <p:nvPr/>
        </p:nvCxnSpPr>
        <p:spPr>
          <a:xfrm rot="5400000">
            <a:off x="3579083" y="2937014"/>
            <a:ext cx="1212575" cy="196797"/>
          </a:xfrm>
          <a:prstGeom prst="bentConnector3">
            <a:avLst/>
          </a:prstGeom>
          <a:ln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81BD339F-1FFD-2A49-AD15-916122B598C2}"/>
              </a:ext>
            </a:extLst>
          </p:cNvPr>
          <p:cNvCxnSpPr/>
          <p:nvPr/>
        </p:nvCxnSpPr>
        <p:spPr>
          <a:xfrm rot="16200000" flipH="1">
            <a:off x="4870174" y="2802834"/>
            <a:ext cx="683812" cy="262394"/>
          </a:xfrm>
          <a:prstGeom prst="bentConnector3">
            <a:avLst/>
          </a:prstGeom>
          <a:ln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CC64C482-2EB9-134C-81DC-9CEAFAF4DD17}"/>
              </a:ext>
            </a:extLst>
          </p:cNvPr>
          <p:cNvCxnSpPr>
            <a:cxnSpLocks/>
          </p:cNvCxnSpPr>
          <p:nvPr/>
        </p:nvCxnSpPr>
        <p:spPr>
          <a:xfrm rot="5400000">
            <a:off x="6439561" y="3163625"/>
            <a:ext cx="1431239" cy="288236"/>
          </a:xfrm>
          <a:prstGeom prst="bentConnector3">
            <a:avLst/>
          </a:prstGeom>
          <a:ln>
            <a:solidFill>
              <a:schemeClr val="accent4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C32BB533-9718-0A47-A2A9-B4C6B6C2841A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56010" y="3087094"/>
            <a:ext cx="896512" cy="212699"/>
          </a:xfrm>
          <a:prstGeom prst="bentConnector3">
            <a:avLst/>
          </a:prstGeom>
          <a:ln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6939C76-5DAB-5C46-B38F-25F030CDCA73}"/>
              </a:ext>
            </a:extLst>
          </p:cNvPr>
          <p:cNvSpPr txBox="1"/>
          <p:nvPr/>
        </p:nvSpPr>
        <p:spPr>
          <a:xfrm>
            <a:off x="4896465" y="1111046"/>
            <a:ext cx="452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x15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22AD18-A5BC-274C-9D1C-8063DFCCB592}"/>
              </a:ext>
            </a:extLst>
          </p:cNvPr>
          <p:cNvSpPr txBox="1"/>
          <p:nvPr/>
        </p:nvSpPr>
        <p:spPr>
          <a:xfrm>
            <a:off x="7070093" y="1372221"/>
            <a:ext cx="452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x7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2A7AC3-B183-6C45-AE9B-FF1D7A99010B}"/>
              </a:ext>
            </a:extLst>
          </p:cNvPr>
          <p:cNvSpPr txBox="1"/>
          <p:nvPr/>
        </p:nvSpPr>
        <p:spPr>
          <a:xfrm>
            <a:off x="3339694" y="1206016"/>
            <a:ext cx="452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x15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6EDB95-A6B0-7948-9B75-73D05383246D}"/>
              </a:ext>
            </a:extLst>
          </p:cNvPr>
          <p:cNvSpPr txBox="1"/>
          <p:nvPr/>
        </p:nvSpPr>
        <p:spPr>
          <a:xfrm>
            <a:off x="2748115" y="780174"/>
            <a:ext cx="452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x15</a:t>
            </a:r>
          </a:p>
        </p:txBody>
      </p:sp>
    </p:spTree>
    <p:extLst>
      <p:ext uri="{BB962C8B-B14F-4D97-AF65-F5344CB8AC3E}">
        <p14:creationId xmlns:p14="http://schemas.microsoft.com/office/powerpoint/2010/main" val="15249254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measure, sitting&#10;&#10;Description automatically generated">
            <a:extLst>
              <a:ext uri="{FF2B5EF4-FFF2-40B4-BE49-F238E27FC236}">
                <a16:creationId xmlns:a16="http://schemas.microsoft.com/office/drawing/2014/main" id="{57EB1BF2-A568-8D41-80DD-260693AE93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167" y="785447"/>
            <a:ext cx="10982633" cy="607255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9B9C1F2-5EAB-6947-B741-BE71B58FF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66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Does housing value have impact on the type of crime (violent vs non-violent crime)?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794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17CCD-06C9-B140-A0E1-33BDDB06F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EXPLORATION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AA179C-7D4F-284B-BEAD-45487BC57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760" y="1443796"/>
            <a:ext cx="9392479" cy="521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756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A43A-7FFF-3246-9496-2E16A351E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98CC5234-9B50-4641-A877-04BAA22EA0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894089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grass, city, field&#10;&#10;Description automatically generated">
            <a:extLst>
              <a:ext uri="{FF2B5EF4-FFF2-40B4-BE49-F238E27FC236}">
                <a16:creationId xmlns:a16="http://schemas.microsoft.com/office/drawing/2014/main" id="{38CAA18F-A9E0-3047-92E3-EECF32618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78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4CA53584-56BA-244E-A7B8-2754359FE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# Correlation and regression 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241CB6-B2AF-C74A-801B-1519420B9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66" y="1690688"/>
            <a:ext cx="5820696" cy="43655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BF954-F242-1045-80BB-CF29E12B1F27}"/>
              </a:ext>
            </a:extLst>
          </p:cNvPr>
          <p:cNvSpPr txBox="1"/>
          <p:nvPr/>
        </p:nvSpPr>
        <p:spPr>
          <a:xfrm>
            <a:off x="255638" y="2142966"/>
            <a:ext cx="53133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Data from 2017 to 2019 could predict 2020 available data, if there is a strong correlation.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F34195-6CC3-1D47-BD46-53186B7969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5638" y="4164904"/>
            <a:ext cx="5820696" cy="74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485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AA32F51-E787-1F42-B499-2971AC6CD7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4503" y="1415218"/>
            <a:ext cx="9202994" cy="5442782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D83D96AD-89FE-234B-85B7-28F5900CA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# Binning the independent variable</a:t>
            </a:r>
          </a:p>
        </p:txBody>
      </p:sp>
    </p:spTree>
    <p:extLst>
      <p:ext uri="{BB962C8B-B14F-4D97-AF65-F5344CB8AC3E}">
        <p14:creationId xmlns:p14="http://schemas.microsoft.com/office/powerpoint/2010/main" val="37849848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FFBB33-BD9D-614F-AD52-89D9D6D29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0622"/>
            <a:ext cx="12192000" cy="227688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E4097F-6953-7248-9A23-EF0A2040B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# Performing t-test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4F9786-FA6E-354B-93B3-CDE36A45A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89573"/>
            <a:ext cx="12192000" cy="10318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11D2B0B-4836-0C49-B1CB-B69AF989CB42}"/>
              </a:ext>
            </a:extLst>
          </p:cNvPr>
          <p:cNvSpPr/>
          <p:nvPr/>
        </p:nvSpPr>
        <p:spPr>
          <a:xfrm>
            <a:off x="3323303" y="3303640"/>
            <a:ext cx="1130710" cy="1966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F57660-4EC1-5846-B941-43A4E6C01848}"/>
              </a:ext>
            </a:extLst>
          </p:cNvPr>
          <p:cNvSpPr/>
          <p:nvPr/>
        </p:nvSpPr>
        <p:spPr>
          <a:xfrm>
            <a:off x="3323303" y="4608873"/>
            <a:ext cx="1130710" cy="196645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6B8EDA-5EF2-C64C-BA60-EAD2C0D44BE9}"/>
              </a:ext>
            </a:extLst>
          </p:cNvPr>
          <p:cNvSpPr/>
          <p:nvPr/>
        </p:nvSpPr>
        <p:spPr>
          <a:xfrm>
            <a:off x="2109019" y="3303640"/>
            <a:ext cx="1130710" cy="19664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5CB386-25F6-F340-B4CF-F3F4A2375E20}"/>
              </a:ext>
            </a:extLst>
          </p:cNvPr>
          <p:cNvSpPr/>
          <p:nvPr/>
        </p:nvSpPr>
        <p:spPr>
          <a:xfrm>
            <a:off x="5206179" y="4957918"/>
            <a:ext cx="2689122" cy="19418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9A198A-3F42-BF4D-BF60-DE0CC9367B3C}"/>
              </a:ext>
            </a:extLst>
          </p:cNvPr>
          <p:cNvSpPr/>
          <p:nvPr/>
        </p:nvSpPr>
        <p:spPr>
          <a:xfrm>
            <a:off x="5216011" y="3632166"/>
            <a:ext cx="2689122" cy="19418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4A42FF-CBA9-9A4D-A148-DEADF23CCCD5}"/>
              </a:ext>
            </a:extLst>
          </p:cNvPr>
          <p:cNvSpPr/>
          <p:nvPr/>
        </p:nvSpPr>
        <p:spPr>
          <a:xfrm>
            <a:off x="2109019" y="4608872"/>
            <a:ext cx="1130710" cy="19664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494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C34C3F06-DCB0-CF44-9609-1F8AB187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# Performing an Analysis of Variance</a:t>
            </a:r>
          </a:p>
        </p:txBody>
      </p:sp>
      <p:pic>
        <p:nvPicPr>
          <p:cNvPr id="6" name="Picture 5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CB1F47B1-4920-BC47-BE5B-B4E9DF6501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921"/>
          <a:stretch/>
        </p:blipFill>
        <p:spPr>
          <a:xfrm>
            <a:off x="1288026" y="1573830"/>
            <a:ext cx="9615948" cy="491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183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C34C3F06-DCB0-CF44-9609-1F8AB187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# Performing an Analysis of Variance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FCEDE1-1A57-EC4D-99EF-8A1E5B876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3220"/>
            <a:ext cx="12192000" cy="214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96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C34C3F06-DCB0-CF44-9609-1F8AB187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# Conclusions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1791BA-7525-CB4C-82A6-69B798F71EE1}"/>
              </a:ext>
            </a:extLst>
          </p:cNvPr>
          <p:cNvSpPr/>
          <p:nvPr/>
        </p:nvSpPr>
        <p:spPr>
          <a:xfrm>
            <a:off x="1676399" y="2054784"/>
            <a:ext cx="883920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Correlation and Regression:</a:t>
            </a:r>
          </a:p>
          <a:p>
            <a:pPr marL="285750" marR="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regression analysis showed a very week correlation coefficient of -0.069. </a:t>
            </a:r>
          </a:p>
          <a:p>
            <a:pPr marL="285750" marR="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r-squared is small (0.0047), which reflects the scattered data.</a:t>
            </a:r>
          </a:p>
          <a:p>
            <a:pPr marL="285750" marR="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model wouldn’t be able to make an accurate prediction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t-test:</a:t>
            </a:r>
          </a:p>
          <a:p>
            <a:pPr marL="285750" marR="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p-values between the different groups are greater than the 0.05, meaning there is no statistical significance, and the null-hypothesis cannot be rejected. 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ANOVA:</a:t>
            </a:r>
          </a:p>
          <a:p>
            <a:pPr marL="285750" marR="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overlapped boxplots signaled there is not a significant difference between the grouped values.</a:t>
            </a:r>
          </a:p>
          <a:p>
            <a:pPr marL="285750" marR="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 is no sufficient evidence to reject the null hypothesis.</a:t>
            </a:r>
          </a:p>
        </p:txBody>
      </p:sp>
    </p:spTree>
    <p:extLst>
      <p:ext uri="{BB962C8B-B14F-4D97-AF65-F5344CB8AC3E}">
        <p14:creationId xmlns:p14="http://schemas.microsoft.com/office/powerpoint/2010/main" val="2267961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B5B9EA5-0192-6E4F-8308-CFF3087A3532}"/>
              </a:ext>
            </a:extLst>
          </p:cNvPr>
          <p:cNvSpPr txBox="1"/>
          <p:nvPr/>
        </p:nvSpPr>
        <p:spPr>
          <a:xfrm>
            <a:off x="1734312" y="4257069"/>
            <a:ext cx="8723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bg1"/>
                </a:solidFill>
              </a:rPr>
              <a:t>“ALL NEIGHBORHOODS HAVE THE SAME AMOUT OF CRIME”</a:t>
            </a:r>
            <a:endParaRPr lang="en-US" sz="4000">
              <a:solidFill>
                <a:schemeClr val="bg1"/>
              </a:solidFill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99E16560-A6EE-164A-9D70-6DF23872A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59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17CCD-06C9-B140-A0E1-33BDDB06F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SETS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B4B1EE-9FE4-4943-9620-1F19591FA0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57560"/>
            <a:ext cx="10515600" cy="326555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7BA86C-ABE6-6343-82BD-BF35709B9821}"/>
              </a:ext>
            </a:extLst>
          </p:cNvPr>
          <p:cNvSpPr txBox="1"/>
          <p:nvPr/>
        </p:nvSpPr>
        <p:spPr>
          <a:xfrm>
            <a:off x="4236308" y="1853514"/>
            <a:ext cx="3719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http://opendata.minneapolismn.gov/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66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17CCD-06C9-B140-A0E1-33BDDB06F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SETS</a:t>
            </a:r>
          </a:p>
        </p:txBody>
      </p:sp>
      <p:pic>
        <p:nvPicPr>
          <p:cNvPr id="4" name="Picture 3" descr="A picture containing room&#10;&#10;Description automatically generated">
            <a:extLst>
              <a:ext uri="{FF2B5EF4-FFF2-40B4-BE49-F238E27FC236}">
                <a16:creationId xmlns:a16="http://schemas.microsoft.com/office/drawing/2014/main" id="{D7011CD6-6071-5A45-B611-4B8E748FF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507" y="1381417"/>
            <a:ext cx="6366985" cy="518747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118CEC-0991-5B4D-A094-07992C24AF64}"/>
              </a:ext>
            </a:extLst>
          </p:cNvPr>
          <p:cNvSpPr/>
          <p:nvPr/>
        </p:nvSpPr>
        <p:spPr>
          <a:xfrm>
            <a:off x="5432227" y="1769535"/>
            <a:ext cx="1248032" cy="11368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2DE8BF-6B60-DB42-8161-CE82A19F37B0}"/>
              </a:ext>
            </a:extLst>
          </p:cNvPr>
          <p:cNvSpPr/>
          <p:nvPr/>
        </p:nvSpPr>
        <p:spPr>
          <a:xfrm>
            <a:off x="5432227" y="2906356"/>
            <a:ext cx="1248032" cy="124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E0DB43-A229-BD4A-81EC-0C52932032E8}"/>
              </a:ext>
            </a:extLst>
          </p:cNvPr>
          <p:cNvSpPr txBox="1"/>
          <p:nvPr/>
        </p:nvSpPr>
        <p:spPr>
          <a:xfrm rot="5400000">
            <a:off x="5854663" y="2516284"/>
            <a:ext cx="1928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Crime: 2010-2020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E0B70F-EF11-1E47-9C26-F8B0B61065DC}"/>
              </a:ext>
            </a:extLst>
          </p:cNvPr>
          <p:cNvSpPr txBox="1"/>
          <p:nvPr/>
        </p:nvSpPr>
        <p:spPr>
          <a:xfrm rot="16200000">
            <a:off x="4246806" y="3057123"/>
            <a:ext cx="2093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Parcel: 2017-2020</a:t>
            </a:r>
          </a:p>
        </p:txBody>
      </p:sp>
    </p:spTree>
    <p:extLst>
      <p:ext uri="{BB962C8B-B14F-4D97-AF65-F5344CB8AC3E}">
        <p14:creationId xmlns:p14="http://schemas.microsoft.com/office/powerpoint/2010/main" val="2280025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17CCD-06C9-B140-A0E1-33BDDB06F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SETS</a:t>
            </a:r>
          </a:p>
        </p:txBody>
      </p:sp>
      <p:pic>
        <p:nvPicPr>
          <p:cNvPr id="5" name="Picture 4" descr="A picture containing computer, large&#10;&#10;Description automatically generated">
            <a:extLst>
              <a:ext uri="{FF2B5EF4-FFF2-40B4-BE49-F238E27FC236}">
                <a16:creationId xmlns:a16="http://schemas.microsoft.com/office/drawing/2014/main" id="{22601581-CB75-E549-8051-19DEAF953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648553"/>
            <a:ext cx="11353800" cy="2203094"/>
          </a:xfrm>
          <a:prstGeom prst="rect">
            <a:avLst/>
          </a:prstGeom>
        </p:spPr>
      </p:pic>
      <p:pic>
        <p:nvPicPr>
          <p:cNvPr id="7" name="Picture 6" descr="A picture containing large, computer&#10;&#10;Description automatically generated">
            <a:extLst>
              <a:ext uri="{FF2B5EF4-FFF2-40B4-BE49-F238E27FC236}">
                <a16:creationId xmlns:a16="http://schemas.microsoft.com/office/drawing/2014/main" id="{6AC3E9C1-25C0-784E-BAEA-685B67771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4107900"/>
            <a:ext cx="11353800" cy="2444112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A2F04AC3-CC44-1C42-8012-5ECD7CD917BD}"/>
              </a:ext>
            </a:extLst>
          </p:cNvPr>
          <p:cNvSpPr/>
          <p:nvPr/>
        </p:nvSpPr>
        <p:spPr>
          <a:xfrm>
            <a:off x="8686800" y="1371600"/>
            <a:ext cx="98854" cy="2769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7D25DE62-E694-604C-8CB5-FEB4B2CEB197}"/>
              </a:ext>
            </a:extLst>
          </p:cNvPr>
          <p:cNvSpPr/>
          <p:nvPr/>
        </p:nvSpPr>
        <p:spPr>
          <a:xfrm rot="10800000">
            <a:off x="5973417" y="4552122"/>
            <a:ext cx="122583" cy="6261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E4059-ACEB-2C47-A02B-734A418220C5}"/>
              </a:ext>
            </a:extLst>
          </p:cNvPr>
          <p:cNvSpPr txBox="1"/>
          <p:nvPr/>
        </p:nvSpPr>
        <p:spPr>
          <a:xfrm rot="16200000">
            <a:off x="-747093" y="5411065"/>
            <a:ext cx="2087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Parcel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59FE1C-760E-DF4F-A644-FF27C7447FCC}"/>
              </a:ext>
            </a:extLst>
          </p:cNvPr>
          <p:cNvSpPr txBox="1"/>
          <p:nvPr/>
        </p:nvSpPr>
        <p:spPr>
          <a:xfrm rot="16200000">
            <a:off x="-598004" y="2896891"/>
            <a:ext cx="178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Crime Data</a:t>
            </a:r>
          </a:p>
        </p:txBody>
      </p:sp>
    </p:spTree>
    <p:extLst>
      <p:ext uri="{BB962C8B-B14F-4D97-AF65-F5344CB8AC3E}">
        <p14:creationId xmlns:p14="http://schemas.microsoft.com/office/powerpoint/2010/main" val="418470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17CCD-06C9-B140-A0E1-33BDDB06F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SETS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BA1E8C-C9C0-0842-93DB-FD9BE5D93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1793789"/>
            <a:ext cx="10642600" cy="4876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D54ACA-5D2E-8C4E-8876-9F2D2961272A}"/>
              </a:ext>
            </a:extLst>
          </p:cNvPr>
          <p:cNvSpPr txBox="1"/>
          <p:nvPr/>
        </p:nvSpPr>
        <p:spPr>
          <a:xfrm>
            <a:off x="2907956" y="1321356"/>
            <a:ext cx="6376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http://www2.minneapolismn.gov/census/2010/census_2010#top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266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17CCD-06C9-B140-A0E1-33BDDB06F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D54ACA-5D2E-8C4E-8876-9F2D2961272A}"/>
              </a:ext>
            </a:extLst>
          </p:cNvPr>
          <p:cNvSpPr txBox="1"/>
          <p:nvPr/>
        </p:nvSpPr>
        <p:spPr>
          <a:xfrm>
            <a:off x="4009767" y="1321356"/>
            <a:ext cx="417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https://www.maquah.net/race/codes.html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682F82-5691-FE4A-8FA3-AE0B0F190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167" y="1819275"/>
            <a:ext cx="2997200" cy="4673600"/>
          </a:xfrm>
          <a:prstGeom prst="rect">
            <a:avLst/>
          </a:prstGeom>
        </p:spPr>
      </p:pic>
      <p:pic>
        <p:nvPicPr>
          <p:cNvPr id="8" name="Picture 7" descr="A screenshot of text&#10;&#10;Description automatically generated">
            <a:extLst>
              <a:ext uri="{FF2B5EF4-FFF2-40B4-BE49-F238E27FC236}">
                <a16:creationId xmlns:a16="http://schemas.microsoft.com/office/drawing/2014/main" id="{035CFD79-5949-004F-AC61-7C1093893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333" y="1730375"/>
            <a:ext cx="3111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351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975</TotalTime>
  <Words>540</Words>
  <Application>Microsoft Macintosh PowerPoint</Application>
  <PresentationFormat>Widescreen</PresentationFormat>
  <Paragraphs>95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Avenir Next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DATA SETS</vt:lpstr>
      <vt:lpstr>DATA SETS</vt:lpstr>
      <vt:lpstr>DATA SETS</vt:lpstr>
      <vt:lpstr>DATA SETS</vt:lpstr>
      <vt:lpstr>DATA SETS</vt:lpstr>
      <vt:lpstr>DATA SETS</vt:lpstr>
      <vt:lpstr>PowerPoint Presentation</vt:lpstr>
      <vt:lpstr>DATA CLEANING</vt:lpstr>
      <vt:lpstr>DATA CLEANING</vt:lpstr>
      <vt:lpstr>DATA CLEANING</vt:lpstr>
      <vt:lpstr>DATA CLEANING</vt:lpstr>
      <vt:lpstr>DATA CLEANING</vt:lpstr>
      <vt:lpstr>DATA CLEANING</vt:lpstr>
      <vt:lpstr>DATA CLEANING</vt:lpstr>
      <vt:lpstr>PowerPoint Presentation</vt:lpstr>
      <vt:lpstr>PowerPoint Presentation</vt:lpstr>
      <vt:lpstr>PowerPoint Presentation</vt:lpstr>
      <vt:lpstr>DATA EXPLORATION</vt:lpstr>
      <vt:lpstr>DATA EXPLORATION</vt:lpstr>
      <vt:lpstr>DATA EXPLORATION</vt:lpstr>
      <vt:lpstr>DATA EXPLORATION</vt:lpstr>
      <vt:lpstr>DATA EXPLORATION</vt:lpstr>
      <vt:lpstr>PowerPoint Presentation</vt:lpstr>
      <vt:lpstr>Does housing value have impact on the type of crime (violent vs non-violent crime)?  </vt:lpstr>
      <vt:lpstr>DATA EXPLORATION</vt:lpstr>
      <vt:lpstr>PowerPoint Presentation</vt:lpstr>
      <vt:lpstr># Correlation and regression </vt:lpstr>
      <vt:lpstr># Binning the independent variable</vt:lpstr>
      <vt:lpstr># Performing t-test analysis</vt:lpstr>
      <vt:lpstr># Performing an Analysis of Variance</vt:lpstr>
      <vt:lpstr># Performing an Analysis of Variance</vt:lpstr>
      <vt:lpstr>#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Mead</dc:creator>
  <cp:lastModifiedBy>Matt Mead</cp:lastModifiedBy>
  <cp:revision>42</cp:revision>
  <dcterms:created xsi:type="dcterms:W3CDTF">2020-07-31T17:20:56Z</dcterms:created>
  <dcterms:modified xsi:type="dcterms:W3CDTF">2020-08-01T18:53:09Z</dcterms:modified>
</cp:coreProperties>
</file>